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Default Extension="mp3" ContentType="audio/unknown"/>
  <Override PartName="/ppt/tableStyles.xml" ContentType="application/vnd.openxmlformats-officedocument.presentationml.tableStyles+xml"/>
  <Default Extension="emf" ContentType="image/x-emf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66" r:id="rId3"/>
    <p:sldId id="278" r:id="rId4"/>
    <p:sldId id="260" r:id="rId5"/>
    <p:sldId id="259" r:id="rId6"/>
    <p:sldId id="264" r:id="rId7"/>
    <p:sldId id="275" r:id="rId8"/>
    <p:sldId id="262" r:id="rId9"/>
    <p:sldId id="257" r:id="rId10"/>
    <p:sldId id="258" r:id="rId11"/>
    <p:sldId id="276" r:id="rId12"/>
    <p:sldId id="280" r:id="rId13"/>
    <p:sldId id="279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767674"/>
    <a:srgbClr val="B1AD9F"/>
    <a:srgbClr val="9E0D98"/>
    <a:srgbClr val="FFFA9F"/>
    <a:srgbClr val="FFFF66"/>
    <a:srgbClr val="FCFB51"/>
    <a:srgbClr val="FDFD32"/>
    <a:srgbClr val="008040"/>
    <a:srgbClr val="66FF66"/>
    <a:srgbClr val="FF6666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3508" autoAdjust="0"/>
    <p:restoredTop sz="84615" autoAdjust="0"/>
  </p:normalViewPr>
  <p:slideViewPr>
    <p:cSldViewPr snapToGrid="0">
      <p:cViewPr varScale="1">
        <p:scale>
          <a:sx n="101" d="100"/>
          <a:sy n="101" d="100"/>
        </p:scale>
        <p:origin x="-1200" y="-112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7585D-3319-2848-ADBB-136B33F33AE1}" type="datetimeFigureOut">
              <a:rPr lang="es-ES_tradnl" smtClean="0"/>
              <a:pPr/>
              <a:t>9/16/13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BFF25-F2DD-D44B-8DA9-B766E9B630FE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8937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BE94EF-8A55-4945-808E-E03E18ED1A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11791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B63568-C66F-9A4E-BE35-00963AED6D2E}" type="slidenum">
              <a:rPr lang="en-US"/>
              <a:pPr/>
              <a:t>2</a:t>
            </a:fld>
            <a:endParaRPr lang="en-US"/>
          </a:p>
        </p:txBody>
      </p:sp>
      <p:sp>
        <p:nvSpPr>
          <p:cNvPr id="81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B63568-C66F-9A4E-BE35-00963AED6D2E}" type="slidenum">
              <a:rPr lang="en-US"/>
              <a:pPr/>
              <a:t>3</a:t>
            </a:fld>
            <a:endParaRPr lang="en-US"/>
          </a:p>
        </p:txBody>
      </p:sp>
      <p:sp>
        <p:nvSpPr>
          <p:cNvPr id="81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Why: 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CFD Accessibility: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	-- CFD technology is not new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	-- Costs for commercial products O($10K) or more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	-- Starting from scratch can be a major effort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		-- Large companies (Boeing, Airbus, Lockheed, etc.)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		-- Major Universities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	-- Creates a culture of “have’s” and “have-not’s”</a:t>
            </a:r>
          </a:p>
          <a:p>
            <a:endParaRPr lang="en-US" dirty="0" smtClean="0">
              <a:latin typeface="Helvetica" pitchFamily="-108" charset="0"/>
              <a:ea typeface="Helvetica" pitchFamily="-108" charset="0"/>
              <a:cs typeface="Helvetica" pitchFamily="-108" charset="0"/>
              <a:sym typeface="Helvetica" pitchFamily="-108" charset="0"/>
            </a:endParaRP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Open source levels the playing field and welcomes community input and requires sharing -- foster global technology advancement.  Educational access whatever.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Community: 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	1)  Rest of the community can contribute (global influence for software modification)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	2)  Online community to consult for help &amp; support</a:t>
            </a:r>
          </a:p>
          <a:p>
            <a:r>
              <a:rPr lang="en-US" dirty="0" smtClean="0">
                <a:latin typeface="Helvetica" pitchFamily="-108" charset="0"/>
                <a:ea typeface="Helvetica" pitchFamily="-108" charset="0"/>
                <a:cs typeface="Helvetica" pitchFamily="-108" charset="0"/>
                <a:sym typeface="Helvetica" pitchFamily="-108" charset="0"/>
              </a:rPr>
              <a:t>		3)  Self-sustaining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E94EF-8A55-4945-808E-E03E18ED1A1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E72C31D-8AAB-C74A-AB6C-7A200731F7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327632-CE63-A847-914F-A1F825E2A6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4ED2AD-5FB7-A543-ADB5-41C70C4BF7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3880855-7A67-3748-B6A2-A4B8B78A59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E2ABA78-B713-A049-99FB-AD1CC64FB51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9D3C5CD-8EB4-3649-80A5-8D78F16AE0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86C248D-6431-8444-958A-3045A84BDC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5677"/>
            <a:ext cx="3008313" cy="7223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54903"/>
            <a:ext cx="3008313" cy="39712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754E3B-C1D9-3543-8742-FA15B00E9E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7EE5154-A6F3-FC47-9517-A76C362612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572000" cy="375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2" name="Picture 18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>
            <a:fillRect/>
          </a:stretch>
        </p:blipFill>
        <p:spPr bwMode="auto">
          <a:xfrm>
            <a:off x="0" y="439596"/>
            <a:ext cx="3352800" cy="116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1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4" name="Oval 20"/>
          <p:cNvSpPr>
            <a:spLocks noChangeArrowheads="1"/>
          </p:cNvSpPr>
          <p:nvPr userDrawn="1"/>
        </p:nvSpPr>
        <p:spPr bwMode="auto">
          <a:xfrm>
            <a:off x="109539" y="95250"/>
            <a:ext cx="8591956" cy="2994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adl_logo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0540" y="10546"/>
            <a:ext cx="2184652" cy="408185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87500" y="0"/>
            <a:ext cx="75565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178" y="648386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2"/>
                </a:solidFill>
              </a:defRPr>
            </a:lvl1pPr>
          </a:lstStyle>
          <a:p>
            <a:fld id="{651D3F06-29C6-BB45-B1A9-E8865DC8A22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22" name="Imagen 21" descr="SU_BlockStree_2color.tif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4840" y="470807"/>
            <a:ext cx="433310" cy="5777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3200" b="0">
          <a:solidFill>
            <a:srgbClr val="800000"/>
          </a:solidFill>
          <a:latin typeface="Arial (Títulos)"/>
          <a:ea typeface="+mj-ea"/>
          <a:cs typeface="Arial (Títulos)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dl.stanford.edu/docs/display/SUSQUARED/SU2+Home" TargetMode="Externa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microsoft.com/office/2007/relationships/media" Target="../media/media1.mp3"/><Relationship Id="rId6" Type="http://schemas.openxmlformats.org/officeDocument/2006/relationships/image" Target="../media/image16.png"/><Relationship Id="rId1" Type="http://schemas.openxmlformats.org/officeDocument/2006/relationships/audio" Target="../media/media1.mp3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482971" y="1642199"/>
            <a:ext cx="5349452" cy="420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The Stanford University Unstructured (SU</a:t>
            </a:r>
            <a:r>
              <a:rPr lang="en-US" sz="2000" baseline="30000" dirty="0" smtClean="0">
                <a:solidFill>
                  <a:srgbClr val="000000"/>
                </a:solidFill>
              </a:rPr>
              <a:t>2</a:t>
            </a:r>
            <a:r>
              <a:rPr lang="en-US" sz="2000" dirty="0" smtClean="0">
                <a:solidFill>
                  <a:srgbClr val="000000"/>
                </a:solidFill>
              </a:rPr>
              <a:t>) is a software package for:</a:t>
            </a:r>
          </a:p>
          <a:p>
            <a:pPr marL="0" indent="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</a:rPr>
              <a:t>Fluid Simulation</a:t>
            </a:r>
          </a:p>
          <a:p>
            <a:pPr marL="0" indent="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and </a:t>
            </a:r>
            <a:r>
              <a:rPr lang="en-US" sz="2000" b="1" dirty="0" smtClean="0">
                <a:solidFill>
                  <a:srgbClr val="000000"/>
                </a:solidFill>
              </a:rPr>
              <a:t>Engineering Design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SU</a:t>
            </a:r>
            <a:r>
              <a:rPr lang="en-US" sz="2000" baseline="30000" dirty="0" smtClean="0">
                <a:solidFill>
                  <a:srgbClr val="000000"/>
                </a:solidFill>
              </a:rPr>
              <a:t>2</a:t>
            </a:r>
            <a:r>
              <a:rPr lang="en-US" sz="2000" dirty="0" smtClean="0">
                <a:solidFill>
                  <a:srgbClr val="000000"/>
                </a:solidFill>
              </a:rPr>
              <a:t> is distributed as </a:t>
            </a:r>
            <a:r>
              <a:rPr lang="en-US" sz="2000" b="1" dirty="0" smtClean="0">
                <a:solidFill>
                  <a:srgbClr val="000000"/>
                </a:solidFill>
              </a:rPr>
              <a:t>Open-source</a:t>
            </a:r>
            <a:r>
              <a:rPr lang="en-US" sz="2000" dirty="0" smtClean="0">
                <a:solidFill>
                  <a:srgbClr val="000000"/>
                </a:solidFill>
              </a:rPr>
              <a:t> software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SU</a:t>
            </a:r>
            <a:r>
              <a:rPr lang="en-US" sz="2000" baseline="30000" dirty="0" smtClean="0">
                <a:solidFill>
                  <a:srgbClr val="000000"/>
                </a:solidFill>
              </a:rPr>
              <a:t>2</a:t>
            </a:r>
            <a:r>
              <a:rPr lang="en-US" sz="2000" dirty="0" smtClean="0">
                <a:solidFill>
                  <a:srgbClr val="000000"/>
                </a:solidFill>
              </a:rPr>
              <a:t> is under active development at Stanford University in the Aerospace Design Lab (ADL) of the Department of Aeronautics and Astronautics.</a:t>
            </a:r>
          </a:p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http://su2.stanford.edu/</a:t>
            </a:r>
            <a:endParaRPr lang="en-US" sz="2000" dirty="0" smtClean="0"/>
          </a:p>
          <a:p>
            <a:pPr marL="0" indent="0">
              <a:buNone/>
            </a:pPr>
            <a:endParaRPr lang="en-US" sz="1800" dirty="0" smtClean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0927" y="4253030"/>
            <a:ext cx="2873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800000"/>
                </a:solidFill>
              </a:rPr>
              <a:t>SU</a:t>
            </a:r>
            <a:r>
              <a:rPr lang="en-US" sz="1800" b="1" baseline="30000" dirty="0" smtClean="0">
                <a:solidFill>
                  <a:srgbClr val="800000"/>
                </a:solidFill>
              </a:rPr>
              <a:t>2 </a:t>
            </a:r>
            <a:r>
              <a:rPr lang="en-US" sz="1800" b="1" dirty="0" smtClean="0">
                <a:solidFill>
                  <a:srgbClr val="800000"/>
                </a:solidFill>
              </a:rPr>
              <a:t>v3.0 (Eagle) will be released on Jan 11</a:t>
            </a:r>
            <a:r>
              <a:rPr lang="en-US" sz="1800" b="1" baseline="30000" dirty="0" smtClean="0">
                <a:solidFill>
                  <a:srgbClr val="800000"/>
                </a:solidFill>
              </a:rPr>
              <a:t>th</a:t>
            </a:r>
            <a:r>
              <a:rPr lang="en-US" sz="1800" b="1" dirty="0" smtClean="0">
                <a:solidFill>
                  <a:srgbClr val="800000"/>
                </a:solidFill>
              </a:rPr>
              <a:t>, 2014</a:t>
            </a:r>
            <a:endParaRPr lang="en-US" sz="1800" b="1" dirty="0">
              <a:solidFill>
                <a:srgbClr val="800000"/>
              </a:solidFill>
            </a:endParaRP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587500" y="0"/>
            <a:ext cx="7556500" cy="1143000"/>
          </a:xfrm>
        </p:spPr>
        <p:txBody>
          <a:bodyPr/>
          <a:lstStyle/>
          <a:p>
            <a:r>
              <a:rPr lang="en-US" dirty="0"/>
              <a:t>What is SU</a:t>
            </a:r>
            <a:r>
              <a:rPr lang="en-US" baseline="30000" dirty="0"/>
              <a:t>2</a:t>
            </a:r>
            <a:r>
              <a:rPr lang="en-US" dirty="0"/>
              <a:t>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16" y="1361332"/>
            <a:ext cx="2766140" cy="206272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022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Reach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global_us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0" y="1073810"/>
            <a:ext cx="8333780" cy="5100921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37588" y="5950459"/>
            <a:ext cx="2368033" cy="35424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60876" rIns="90000" bIns="4500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200" b="1" dirty="0" smtClean="0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Website Visits</a:t>
            </a:r>
            <a:endParaRPr lang="en-US" sz="1200" b="1" dirty="0">
              <a:solidFill>
                <a:srgbClr val="000000"/>
              </a:solidFill>
              <a:ea typeface="Arial Unicode MS" pitchFamily="-108" charset="0"/>
              <a:cs typeface="Arial Unicode MS" pitchFamily="-10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Student-led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0313" y="1211100"/>
            <a:ext cx="7243471" cy="1834287"/>
          </a:xfrm>
        </p:spPr>
        <p:txBody>
          <a:bodyPr/>
          <a:lstStyle/>
          <a:p>
            <a:r>
              <a:rPr lang="en-US" sz="2400" dirty="0" smtClean="0"/>
              <a:t>“Learning through building”</a:t>
            </a:r>
          </a:p>
          <a:p>
            <a:r>
              <a:rPr lang="en-US" sz="2400" dirty="0" smtClean="0"/>
              <a:t>Two-way information exchange</a:t>
            </a:r>
          </a:p>
          <a:p>
            <a:pPr lvl="1"/>
            <a:r>
              <a:rPr lang="en-US" sz="2000" dirty="0" smtClean="0"/>
              <a:t>Students equipped with expertise</a:t>
            </a:r>
          </a:p>
          <a:p>
            <a:pPr lvl="1"/>
            <a:r>
              <a:rPr lang="en-US" sz="2000" dirty="0" smtClean="0"/>
              <a:t>Research &amp; Industry interest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/>
          <a:srcRect t="793" r="433" b="13109"/>
          <a:stretch>
            <a:fillRect/>
          </a:stretch>
        </p:blipFill>
        <p:spPr bwMode="auto">
          <a:xfrm>
            <a:off x="2260600" y="3233738"/>
            <a:ext cx="6629400" cy="31416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3" y="2549525"/>
            <a:ext cx="1373187" cy="11731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4"/>
          <a:srcRect l="22087" t="19888" r="22260" b="19888"/>
          <a:stretch>
            <a:fillRect/>
          </a:stretch>
        </p:blipFill>
        <p:spPr bwMode="auto">
          <a:xfrm>
            <a:off x="457200" y="3708400"/>
            <a:ext cx="1350963" cy="1016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713" y="5130800"/>
            <a:ext cx="1512887" cy="1168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</a:t>
            </a:r>
            <a:r>
              <a:rPr lang="en-US" baseline="30000" dirty="0" smtClean="0"/>
              <a:t>2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85800" y="1295400"/>
            <a:ext cx="4968656" cy="5022616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Aniket</a:t>
            </a:r>
            <a:r>
              <a:rPr lang="en-US" dirty="0"/>
              <a:t> C. </a:t>
            </a:r>
            <a:r>
              <a:rPr lang="en-US" dirty="0" err="1"/>
              <a:t>Aranake</a:t>
            </a:r>
            <a:r>
              <a:rPr lang="en-US" dirty="0"/>
              <a:t>, Alejandro Campos, Sean R. Copeland, Thomas D. </a:t>
            </a:r>
            <a:r>
              <a:rPr lang="en-US" dirty="0" err="1"/>
              <a:t>Economon</a:t>
            </a:r>
            <a:r>
              <a:rPr lang="en-US" dirty="0"/>
              <a:t>, </a:t>
            </a:r>
            <a:r>
              <a:rPr lang="en-US" dirty="0" err="1"/>
              <a:t>Kedar</a:t>
            </a:r>
            <a:r>
              <a:rPr lang="en-US" dirty="0"/>
              <a:t> R. </a:t>
            </a:r>
            <a:r>
              <a:rPr lang="en-US" dirty="0" err="1"/>
              <a:t>Naik</a:t>
            </a:r>
            <a:r>
              <a:rPr lang="en-US" dirty="0"/>
              <a:t>, Amrita K. </a:t>
            </a:r>
            <a:r>
              <a:rPr lang="en-US" dirty="0" err="1"/>
              <a:t>Lonkar</a:t>
            </a:r>
            <a:r>
              <a:rPr lang="en-US" dirty="0"/>
              <a:t>, Trent W. </a:t>
            </a:r>
            <a:r>
              <a:rPr lang="en-US" dirty="0" err="1"/>
              <a:t>Lukaczyk</a:t>
            </a:r>
            <a:r>
              <a:rPr lang="en-US" dirty="0"/>
              <a:t>, Santiago </a:t>
            </a:r>
            <a:r>
              <a:rPr lang="en-US" dirty="0" err="1"/>
              <a:t>Padrón</a:t>
            </a:r>
            <a:r>
              <a:rPr lang="en-US" dirty="0"/>
              <a:t>, Brendan D. Tracey</a:t>
            </a:r>
          </a:p>
          <a:p>
            <a:pPr lvl="1"/>
            <a:r>
              <a:rPr lang="en-US" dirty="0"/>
              <a:t>Ph.D. </a:t>
            </a:r>
            <a:r>
              <a:rPr lang="en-US" dirty="0" smtClean="0"/>
              <a:t>Candidates </a:t>
            </a:r>
            <a:r>
              <a:rPr lang="en-US" dirty="0"/>
              <a:t>in the Aero/</a:t>
            </a:r>
            <a:r>
              <a:rPr lang="en-US" dirty="0" err="1"/>
              <a:t>Astro</a:t>
            </a:r>
            <a:r>
              <a:rPr lang="en-US" dirty="0"/>
              <a:t> </a:t>
            </a:r>
            <a:r>
              <a:rPr lang="en-US" dirty="0" smtClean="0"/>
              <a:t>department.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Francisco </a:t>
            </a:r>
            <a:r>
              <a:rPr lang="en-US" dirty="0" smtClean="0"/>
              <a:t>Palacios</a:t>
            </a:r>
          </a:p>
          <a:p>
            <a:pPr lvl="1"/>
            <a:r>
              <a:rPr lang="en-US" dirty="0" smtClean="0"/>
              <a:t>Engineering </a:t>
            </a:r>
            <a:r>
              <a:rPr lang="en-US" dirty="0"/>
              <a:t>Research Associate in the Aero/</a:t>
            </a:r>
            <a:r>
              <a:rPr lang="en-US" dirty="0" err="1"/>
              <a:t>Astro</a:t>
            </a:r>
            <a:r>
              <a:rPr lang="en-US" dirty="0"/>
              <a:t> </a:t>
            </a:r>
            <a:r>
              <a:rPr lang="en-US" dirty="0" smtClean="0"/>
              <a:t>department.</a:t>
            </a:r>
          </a:p>
          <a:p>
            <a:pPr lvl="1"/>
            <a:r>
              <a:rPr lang="en-US" dirty="0" smtClean="0"/>
              <a:t>Lead Developer.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Michael R. </a:t>
            </a:r>
            <a:r>
              <a:rPr lang="en-US" dirty="0" err="1" smtClean="0"/>
              <a:t>Colonno</a:t>
            </a:r>
            <a:endParaRPr lang="en-US" dirty="0" smtClean="0"/>
          </a:p>
          <a:p>
            <a:pPr lvl="1"/>
            <a:r>
              <a:rPr lang="en-US" dirty="0" smtClean="0"/>
              <a:t>Engineering </a:t>
            </a:r>
            <a:r>
              <a:rPr lang="en-US" dirty="0"/>
              <a:t>Research Associate in the Aero/</a:t>
            </a:r>
            <a:r>
              <a:rPr lang="en-US" dirty="0" err="1"/>
              <a:t>Astro</a:t>
            </a:r>
            <a:r>
              <a:rPr lang="en-US" dirty="0"/>
              <a:t> </a:t>
            </a:r>
            <a:r>
              <a:rPr lang="en-US" dirty="0" smtClean="0"/>
              <a:t>department.</a:t>
            </a:r>
          </a:p>
          <a:p>
            <a:pPr lvl="1"/>
            <a:endParaRPr lang="en-US" dirty="0"/>
          </a:p>
          <a:p>
            <a:r>
              <a:rPr lang="en-US" dirty="0"/>
              <a:t>Juan J. Alonso</a:t>
            </a:r>
          </a:p>
          <a:p>
            <a:pPr lvl="1"/>
            <a:r>
              <a:rPr lang="en-US" dirty="0"/>
              <a:t>Associate Professor in the Aero/</a:t>
            </a:r>
            <a:r>
              <a:rPr lang="en-US" dirty="0" err="1"/>
              <a:t>Astro</a:t>
            </a:r>
            <a:r>
              <a:rPr lang="en-US" dirty="0"/>
              <a:t> </a:t>
            </a:r>
            <a:r>
              <a:rPr lang="en-US" dirty="0" smtClean="0"/>
              <a:t>department.</a:t>
            </a:r>
            <a:endParaRPr lang="en-US" dirty="0"/>
          </a:p>
          <a:p>
            <a:pPr lvl="1"/>
            <a:r>
              <a:rPr lang="en-US" dirty="0"/>
              <a:t>Aerospace Design Laboratory (ADL) </a:t>
            </a:r>
            <a:r>
              <a:rPr lang="en-US" dirty="0" smtClean="0"/>
              <a:t>Director.</a:t>
            </a:r>
            <a:endParaRPr lang="en-US" dirty="0"/>
          </a:p>
          <a:p>
            <a:pPr lvl="1"/>
            <a:r>
              <a:rPr lang="en-US" dirty="0"/>
              <a:t>Supervision of the overall SU2 </a:t>
            </a:r>
            <a:r>
              <a:rPr lang="en-US" dirty="0" smtClean="0"/>
              <a:t>project.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38" y="3635581"/>
            <a:ext cx="2540296" cy="11939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75" y="3094190"/>
            <a:ext cx="2356486" cy="4241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33" y="4991314"/>
            <a:ext cx="1175920" cy="11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847" y="1226090"/>
            <a:ext cx="2168168" cy="161681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90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SU</a:t>
            </a:r>
            <a:r>
              <a:rPr lang="en-US" baseline="30000" dirty="0" smtClean="0"/>
              <a:t>2</a:t>
            </a:r>
            <a:r>
              <a:rPr lang="en-US" dirty="0" smtClean="0"/>
              <a:t>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Cutting-</a:t>
            </a:r>
            <a:r>
              <a:rPr lang="en-US" sz="2400" dirty="0"/>
              <a:t>edge research from Stanford available in real-</a:t>
            </a:r>
            <a:r>
              <a:rPr lang="en-US" sz="2400" dirty="0" smtClean="0"/>
              <a:t>time.</a:t>
            </a:r>
          </a:p>
          <a:p>
            <a:r>
              <a:rPr lang="en-US" sz="2400" dirty="0" smtClean="0"/>
              <a:t>Enables advanced Computational Fluid Dynamics research in places that don’t have the resources or expertise.</a:t>
            </a:r>
          </a:p>
          <a:p>
            <a:r>
              <a:rPr lang="en-US" sz="2400" dirty="0" smtClean="0"/>
              <a:t>Making the state</a:t>
            </a:r>
            <a:r>
              <a:rPr lang="en-US" sz="2400" dirty="0"/>
              <a:t>-of-the-</a:t>
            </a:r>
            <a:r>
              <a:rPr lang="en-US" sz="2400" dirty="0" smtClean="0"/>
              <a:t>art in computational fluid dynamics freely availability will help companies create faster and greener aircraft, cars, boats, etc.</a:t>
            </a:r>
          </a:p>
          <a:p>
            <a:r>
              <a:rPr lang="en-US" sz="2400" dirty="0" smtClean="0"/>
              <a:t>Perfect tool for facing some of the future challenges for aviation: achieving </a:t>
            </a:r>
            <a:r>
              <a:rPr lang="en-US" sz="2400" dirty="0"/>
              <a:t>supersonic flight over land</a:t>
            </a:r>
            <a:r>
              <a:rPr lang="en-US" sz="2400" dirty="0" smtClean="0"/>
              <a:t>, and reducing fuel burn, emissions, and noise.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fluid simulation?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Fluids (liquids, gases) </a:t>
            </a:r>
            <a:r>
              <a:rPr lang="en-US" sz="2000" dirty="0" smtClean="0"/>
              <a:t>in motion exert forces on objects they come in contact with.</a:t>
            </a:r>
          </a:p>
          <a:p>
            <a:r>
              <a:rPr lang="en-US" sz="2000" dirty="0" smtClean="0"/>
              <a:t>Forces are anything that pushes or pulls on systems.</a:t>
            </a:r>
          </a:p>
          <a:p>
            <a:r>
              <a:rPr lang="en-US" sz="2000" dirty="0" smtClean="0"/>
              <a:t>Knowing the forces helps understand and design systems (airplanes, boats, cars, wind turbines, jet engines, pipe flow, blood/biological flow, ...)</a:t>
            </a:r>
            <a:endParaRPr lang="en-US" sz="20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144000" y="6308725"/>
            <a:ext cx="180975" cy="4270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092" y="3660959"/>
            <a:ext cx="4339829" cy="26053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863328" y="6173656"/>
            <a:ext cx="4075782" cy="35424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60876" rIns="90000" bIns="4500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000" dirty="0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http://</a:t>
            </a:r>
            <a:r>
              <a:rPr lang="en-US" sz="1000" dirty="0" err="1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www.bbc.co.uk/bitesize/standard/physics/images/plane.gif</a:t>
            </a:r>
            <a:endParaRPr lang="en-US" sz="1000" dirty="0">
              <a:solidFill>
                <a:srgbClr val="000000"/>
              </a:solidFill>
              <a:ea typeface="Arial Unicode MS" pitchFamily="-108" charset="0"/>
              <a:cs typeface="Arial Unicode MS" pitchFamily="-108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5229" y="3852435"/>
            <a:ext cx="2488429" cy="224925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5547952" y="6183752"/>
            <a:ext cx="293909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1050" dirty="0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http:</a:t>
            </a:r>
            <a:r>
              <a:rPr lang="en-US" sz="1050" dirty="0" smtClean="0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//homepages.engineering.auckland.ac.nz</a:t>
            </a:r>
            <a:r>
              <a:rPr lang="en-US" sz="1050" dirty="0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/~snor007/cfd/3d_vad-big.gif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fluid simulation?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Newton’s laws describe the fluid motion with equations.</a:t>
            </a:r>
          </a:p>
          <a:p>
            <a:r>
              <a:rPr lang="en-US" sz="2000" dirty="0" smtClean="0"/>
              <a:t>These equations of motion are, in most cases, too difficult to solve by hand.</a:t>
            </a:r>
          </a:p>
          <a:p>
            <a:r>
              <a:rPr lang="en-US" sz="2000" dirty="0" smtClean="0"/>
              <a:t>Engineers use computers and computer algorithms to solve these equations of motions and compute the forces acting on an aircraft. This is called Computational Fluid </a:t>
            </a:r>
            <a:r>
              <a:rPr lang="en-US" sz="2000" dirty="0" smtClean="0"/>
              <a:t>Dynamics (CFD).</a:t>
            </a:r>
            <a:endParaRPr lang="en-US" sz="2000" dirty="0" smtClean="0"/>
          </a:p>
          <a:p>
            <a:r>
              <a:rPr lang="en-US" sz="2000" dirty="0" smtClean="0"/>
              <a:t>SU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is a highly advanced computational tool for fluid simulation.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144000" y="6308725"/>
            <a:ext cx="180975" cy="4270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846162" y="6286159"/>
            <a:ext cx="3597525" cy="3460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60876" rIns="90000" bIns="4500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000" dirty="0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http://</a:t>
            </a:r>
            <a:r>
              <a:rPr lang="en-US" sz="1000" dirty="0" err="1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news.stanford.edu</a:t>
            </a:r>
            <a:r>
              <a:rPr lang="en-US" sz="1000" dirty="0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/news/2012/</a:t>
            </a:r>
            <a:r>
              <a:rPr lang="en-US" sz="1000" dirty="0" err="1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january</a:t>
            </a:r>
            <a:r>
              <a:rPr lang="en-US" sz="1000" dirty="0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/images/</a:t>
            </a:r>
            <a:r>
              <a:rPr lang="en-US" sz="1000" dirty="0" err="1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aero_news.jpg</a:t>
            </a:r>
            <a:endParaRPr lang="en-US" sz="1000" dirty="0">
              <a:solidFill>
                <a:srgbClr val="000000"/>
              </a:solidFill>
              <a:ea typeface="Arial Unicode MS" pitchFamily="-108" charset="0"/>
              <a:cs typeface="Arial Unicode MS" pitchFamily="-10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31" y="4013427"/>
            <a:ext cx="3280350" cy="22028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6179" y="6315474"/>
            <a:ext cx="336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www.redorbit.com</a:t>
            </a:r>
            <a:r>
              <a:rPr lang="en-US" sz="1000" dirty="0"/>
              <a:t>/media/uploads/2013/01/sequoia6_680_0-617x416.jpg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28" y="3937977"/>
            <a:ext cx="3382952" cy="230794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design</a:t>
            </a:r>
            <a:endParaRPr lang="en-US" dirty="0"/>
          </a:p>
        </p:txBody>
      </p:sp>
      <p:sp>
        <p:nvSpPr>
          <p:cNvPr id="13" name="Marcador de contenido 11"/>
          <p:cNvSpPr>
            <a:spLocks noGrp="1"/>
          </p:cNvSpPr>
          <p:nvPr>
            <p:ph idx="1"/>
          </p:nvPr>
        </p:nvSpPr>
        <p:spPr>
          <a:xfrm>
            <a:off x="512229" y="1203782"/>
            <a:ext cx="8048237" cy="248509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Knowing the forces helps to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design engineering systems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, e.g. reducing fuel consumption of aircraft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Experiments are expensive, intuition breaks down, and a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simulation-based approach is necessary.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SU</a:t>
            </a:r>
            <a:r>
              <a:rPr lang="en-US" sz="2400" baseline="30000" dirty="0" smtClean="0">
                <a:solidFill>
                  <a:srgbClr val="000000"/>
                </a:solidFill>
                <a:latin typeface="Calibri"/>
                <a:cs typeface="Calibri"/>
              </a:rPr>
              <a:t>2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has been specifically designed to solve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engineering design problems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lang="en-US" sz="2400" baseline="300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10" name="Picture 9" descr="PastedGraphic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03" y="3709545"/>
            <a:ext cx="7311011" cy="263190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6042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Wind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012820"/>
            <a:ext cx="7772400" cy="2551154"/>
          </a:xfrm>
        </p:spPr>
        <p:txBody>
          <a:bodyPr/>
          <a:lstStyle/>
          <a:p>
            <a:r>
              <a:rPr lang="en-US" sz="2400" dirty="0" smtClean="0">
                <a:cs typeface="Arial"/>
              </a:rPr>
              <a:t>Want more clean energy from wind, but…</a:t>
            </a:r>
          </a:p>
          <a:p>
            <a:r>
              <a:rPr lang="en-US" sz="2400" dirty="0" smtClean="0">
                <a:cs typeface="Arial"/>
              </a:rPr>
              <a:t>Engineering challenges: </a:t>
            </a:r>
          </a:p>
          <a:p>
            <a:pPr lvl="1"/>
            <a:r>
              <a:rPr lang="en-US" sz="2000" dirty="0" smtClean="0">
                <a:cs typeface="Arial"/>
              </a:rPr>
              <a:t>Large, complex hardware is expensive</a:t>
            </a:r>
          </a:p>
          <a:p>
            <a:pPr lvl="1"/>
            <a:r>
              <a:rPr lang="en-US" sz="2000" dirty="0" smtClean="0">
                <a:cs typeface="Arial"/>
              </a:rPr>
              <a:t>Need aerodynamic efficiency, structural robustness</a:t>
            </a:r>
          </a:p>
          <a:p>
            <a:pPr lvl="1"/>
            <a:r>
              <a:rPr lang="en-US" sz="2000" dirty="0" smtClean="0">
                <a:cs typeface="Arial"/>
              </a:rPr>
              <a:t>Uncertainties in design, variability in wind conditions</a:t>
            </a:r>
          </a:p>
          <a:p>
            <a:r>
              <a:rPr lang="en-US" sz="2400" dirty="0" smtClean="0">
                <a:cs typeface="Arial"/>
              </a:rPr>
              <a:t>SU</a:t>
            </a:r>
            <a:r>
              <a:rPr lang="en-US" sz="2400" baseline="30000" dirty="0" smtClean="0">
                <a:cs typeface="Arial"/>
              </a:rPr>
              <a:t>2</a:t>
            </a:r>
            <a:r>
              <a:rPr lang="en-US" sz="2400" dirty="0" smtClean="0">
                <a:cs typeface="Arial"/>
              </a:rPr>
              <a:t> aids in designing efficient, reliable wind turbines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nrel_cp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9920" y="860100"/>
            <a:ext cx="6283966" cy="3110373"/>
          </a:xfrm>
          <a:prstGeom prst="rect">
            <a:avLst/>
          </a:prstGeom>
        </p:spPr>
      </p:pic>
      <p:pic>
        <p:nvPicPr>
          <p:cNvPr id="10" name="Picture 9" descr="nrel_cp_sc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911" y="2144055"/>
            <a:ext cx="2563497" cy="471316"/>
          </a:xfrm>
          <a:prstGeom prst="rect">
            <a:avLst/>
          </a:prstGeom>
        </p:spPr>
      </p:pic>
      <p:pic>
        <p:nvPicPr>
          <p:cNvPr id="9" name="Picture 8" descr="wind_turbin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37" y="1081435"/>
            <a:ext cx="1696473" cy="2582557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23841" y="3598969"/>
            <a:ext cx="2368033" cy="35424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60876" rIns="90000" bIns="4500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800" dirty="0" smtClean="0">
                <a:solidFill>
                  <a:srgbClr val="000000"/>
                </a:solidFill>
                <a:ea typeface="Arial Unicode MS" pitchFamily="-108" charset="0"/>
                <a:cs typeface="Arial Unicode MS" pitchFamily="-108" charset="0"/>
              </a:rPr>
              <a:t>http://www.protectourcommunities.com/wp-content/uploads/2012/10/wind_turbine.jpg</a:t>
            </a:r>
            <a:endParaRPr lang="en-US" sz="800" dirty="0">
              <a:solidFill>
                <a:srgbClr val="000000"/>
              </a:solidFill>
              <a:ea typeface="Arial Unicode MS" pitchFamily="-108" charset="0"/>
              <a:cs typeface="Arial Unicode MS" pitchFamily="-10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</a:t>
            </a:r>
            <a:r>
              <a:rPr lang="en-US" dirty="0" smtClean="0"/>
              <a:t>Supersonic </a:t>
            </a:r>
            <a:r>
              <a:rPr lang="en-US" dirty="0"/>
              <a:t>flight over land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535128" y="2677584"/>
            <a:ext cx="4138083" cy="3232656"/>
          </a:xfrm>
          <a:prstGeom prst="rect">
            <a:avLst/>
          </a:prstGeom>
        </p:spPr>
      </p:pic>
      <p:sp>
        <p:nvSpPr>
          <p:cNvPr id="9" name="Marcador de contenido 4"/>
          <p:cNvSpPr>
            <a:spLocks noGrp="1"/>
          </p:cNvSpPr>
          <p:nvPr>
            <p:ph idx="1"/>
          </p:nvPr>
        </p:nvSpPr>
        <p:spPr>
          <a:xfrm>
            <a:off x="719666" y="1278465"/>
            <a:ext cx="7772400" cy="1244602"/>
          </a:xfrm>
          <a:effectLst/>
        </p:spPr>
        <p:txBody>
          <a:bodyPr wrap="square"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Our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ability to fly at supersonic speeds over land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in civil aircraft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depends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on our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ability to reduce the perceived loudness of the sonic boom</a:t>
            </a:r>
          </a:p>
        </p:txBody>
      </p:sp>
      <p:pic>
        <p:nvPicPr>
          <p:cNvPr id="11" name="Picture 2" descr="C:\Documents and Settings\DUVAL\Mes documents\030612-F-BVFA_Tesgo2-6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05893" y="2722995"/>
            <a:ext cx="3947731" cy="296354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55600" y="5002205"/>
            <a:ext cx="2971086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000099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rgbClr val="FFFF66"/>
                </a:solidFill>
              </a:rPr>
              <a:t>AF 4386  -  Paris / </a:t>
            </a:r>
            <a:r>
              <a:rPr lang="fr-FR" sz="1600" dirty="0" smtClean="0">
                <a:solidFill>
                  <a:srgbClr val="FFFF66"/>
                </a:solidFill>
              </a:rPr>
              <a:t>Washington</a:t>
            </a:r>
          </a:p>
          <a:p>
            <a:r>
              <a:rPr lang="fr-FR" sz="1600" dirty="0" smtClean="0">
                <a:solidFill>
                  <a:srgbClr val="FFFF66"/>
                </a:solidFill>
              </a:rPr>
              <a:t>June </a:t>
            </a:r>
            <a:r>
              <a:rPr lang="fr-FR" sz="1600" dirty="0">
                <a:solidFill>
                  <a:srgbClr val="FFFF66"/>
                </a:solidFill>
              </a:rPr>
              <a:t>12 th 2003 </a:t>
            </a:r>
          </a:p>
        </p:txBody>
      </p:sp>
      <p:sp>
        <p:nvSpPr>
          <p:cNvPr id="13" name="Marcador de contenido 4"/>
          <p:cNvSpPr txBox="1">
            <a:spLocks/>
          </p:cNvSpPr>
          <p:nvPr/>
        </p:nvSpPr>
        <p:spPr bwMode="auto">
          <a:xfrm>
            <a:off x="685800" y="5886488"/>
            <a:ext cx="7772400" cy="57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</a:t>
            </a:r>
            <a:r>
              <a:rPr kumimoji="0" lang="en-US" sz="24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 being used to design low-boom supersonic aircraft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3" name="supersonic_audio_modified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9289" y="28365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156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</a:t>
            </a:r>
            <a:r>
              <a:rPr lang="en-US" baseline="30000" dirty="0" smtClean="0"/>
              <a:t>2</a:t>
            </a:r>
            <a:r>
              <a:rPr lang="en-US" dirty="0" smtClean="0"/>
              <a:t> as an open-source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1" y="1491139"/>
            <a:ext cx="6722582" cy="4680311"/>
          </a:xfrm>
        </p:spPr>
        <p:txBody>
          <a:bodyPr/>
          <a:lstStyle/>
          <a:p>
            <a:pPr marL="304800" indent="-304800">
              <a:spcBef>
                <a:spcPct val="0"/>
              </a:spcBef>
            </a:pPr>
            <a:r>
              <a:rPr lang="en-US" sz="1800" b="1" dirty="0"/>
              <a:t>Computational analysis tools have revolutionized the way we design aerospace systems</a:t>
            </a:r>
            <a:r>
              <a:rPr lang="en-US" sz="1800" dirty="0"/>
              <a:t>, but most established codes are proprietary, unavailable, or prohibitively expensive for many users</a:t>
            </a:r>
            <a:r>
              <a:rPr lang="en-US" sz="1800" dirty="0" smtClean="0"/>
              <a:t>.</a:t>
            </a:r>
          </a:p>
          <a:p>
            <a:pPr marL="304800" indent="-304800">
              <a:spcBef>
                <a:spcPct val="0"/>
              </a:spcBef>
            </a:pPr>
            <a:endParaRPr lang="en-US" sz="1800" dirty="0" smtClean="0"/>
          </a:p>
          <a:p>
            <a:pPr marL="304800" indent="-304800">
              <a:spcBef>
                <a:spcPct val="0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SU</a:t>
            </a:r>
            <a:r>
              <a:rPr lang="en-US" sz="1800" baseline="30000" dirty="0"/>
              <a:t>2</a:t>
            </a:r>
            <a:r>
              <a:rPr lang="en-US" sz="1800" dirty="0"/>
              <a:t> team is changing this, making computational analysis and design freely available as open-source software and involving everyone in its creation and development</a:t>
            </a:r>
            <a:r>
              <a:rPr lang="en-US" sz="1800" dirty="0" smtClean="0"/>
              <a:t>.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marL="304800" indent="-304800"/>
            <a:r>
              <a:rPr lang="en-US" sz="1800" dirty="0" smtClean="0"/>
              <a:t>Why?</a:t>
            </a:r>
          </a:p>
          <a:p>
            <a:pPr lvl="1"/>
            <a:r>
              <a:rPr lang="en-US" sz="1600" dirty="0" smtClean="0"/>
              <a:t>Worldwide accessibility.</a:t>
            </a:r>
          </a:p>
          <a:p>
            <a:pPr lvl="1"/>
            <a:r>
              <a:rPr lang="en-US" sz="1600" dirty="0" smtClean="0"/>
              <a:t>Encourage contributions from everyone.</a:t>
            </a:r>
          </a:p>
          <a:p>
            <a:pPr lvl="1"/>
            <a:r>
              <a:rPr lang="en-US" sz="1600" dirty="0" smtClean="0"/>
              <a:t>Enables CFD research everywhere… the complexity of today’s problems requires tools to start from in order to make a technological impact.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288" y="3591805"/>
            <a:ext cx="662980" cy="63755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2310" y="2492523"/>
            <a:ext cx="1317563" cy="72715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325" y="1190234"/>
            <a:ext cx="1719263" cy="1282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0" name="Picture"/>
          <p:cNvPicPr/>
          <p:nvPr/>
        </p:nvPicPr>
        <p:blipFill rotWithShape="1">
          <a:blip r:embed="rId6"/>
          <a:srcRect t="23883" b="26432"/>
          <a:stretch/>
        </p:blipFill>
        <p:spPr bwMode="auto">
          <a:xfrm>
            <a:off x="7776050" y="4557115"/>
            <a:ext cx="1270000" cy="63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91872" y="3478549"/>
            <a:ext cx="764429" cy="772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48420" y="3632253"/>
            <a:ext cx="493781" cy="47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"/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28340" y="4140377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"/>
          <p:cNvPicPr/>
          <p:nvPr/>
        </p:nvPicPr>
        <p:blipFill rotWithShape="1">
          <a:blip r:embed="rId10"/>
          <a:srcRect t="22610" b="24521"/>
          <a:stretch/>
        </p:blipFill>
        <p:spPr bwMode="auto">
          <a:xfrm>
            <a:off x="7276386" y="5331078"/>
            <a:ext cx="1270000" cy="6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35" y="1184611"/>
            <a:ext cx="5121381" cy="5393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4484968" y="1532186"/>
            <a:ext cx="3859211" cy="3679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/>
        </p:blipFill>
        <p:spPr>
          <a:xfrm>
            <a:off x="574956" y="3902128"/>
            <a:ext cx="4265250" cy="2644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1204512" y="2780116"/>
            <a:ext cx="3337978" cy="351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5112337" y="3203979"/>
            <a:ext cx="3385754" cy="32277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5373334" y="1677104"/>
            <a:ext cx="3672978" cy="3868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368693" y="1130231"/>
            <a:ext cx="3511082" cy="369766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87500" y="0"/>
            <a:ext cx="7556500" cy="1143000"/>
          </a:xfrm>
        </p:spPr>
        <p:txBody>
          <a:bodyPr/>
          <a:lstStyle/>
          <a:p>
            <a:r>
              <a:rPr lang="en-US" dirty="0" smtClean="0"/>
              <a:t>Open-source Community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68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20 months…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319670"/>
            <a:ext cx="8123503" cy="1414632"/>
          </a:xfrm>
        </p:spPr>
        <p:txBody>
          <a:bodyPr/>
          <a:lstStyle/>
          <a:p>
            <a:r>
              <a:rPr lang="en-US" sz="2400" dirty="0" smtClean="0"/>
              <a:t>49,000 website visits from 136 countries</a:t>
            </a:r>
          </a:p>
          <a:p>
            <a:r>
              <a:rPr lang="en-US" sz="2400" dirty="0" smtClean="0"/>
              <a:t>6,000 code downloads</a:t>
            </a:r>
          </a:p>
          <a:p>
            <a:r>
              <a:rPr lang="en-US" sz="2400" dirty="0" smtClean="0"/>
              <a:t>Many top universities and aerospace companies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 descr="usage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11" y="2867245"/>
            <a:ext cx="4991021" cy="3327347"/>
          </a:xfrm>
          <a:prstGeom prst="rect">
            <a:avLst/>
          </a:prstGeom>
        </p:spPr>
      </p:pic>
      <p:pic>
        <p:nvPicPr>
          <p:cNvPr id="11" name="Picture 10" descr="top_countri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84" y="3255230"/>
            <a:ext cx="3452337" cy="264805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156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13588</TotalTime>
  <Words>951</Words>
  <Application>Microsoft Macintosh PowerPoint</Application>
  <PresentationFormat>On-screen Show (4:3)</PresentationFormat>
  <Paragraphs>114</Paragraphs>
  <Slides>13</Slides>
  <Notes>3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Blank Presentation</vt:lpstr>
      <vt:lpstr>What is SU2?</vt:lpstr>
      <vt:lpstr>What is fluid simulation?</vt:lpstr>
      <vt:lpstr>What is fluid simulation?</vt:lpstr>
      <vt:lpstr>Engineering design</vt:lpstr>
      <vt:lpstr>Application: Wind Energy</vt:lpstr>
      <vt:lpstr>Application: Supersonic flight over land</vt:lpstr>
      <vt:lpstr>SU2 as an open-source project</vt:lpstr>
      <vt:lpstr>Open-source Community</vt:lpstr>
      <vt:lpstr>The first 20 months…</vt:lpstr>
      <vt:lpstr>Global Reach</vt:lpstr>
      <vt:lpstr>A Student-led Initiative</vt:lpstr>
      <vt:lpstr>The SU2 Team</vt:lpstr>
      <vt:lpstr>Why is SU2 important?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ADL Template</dc:title>
  <dc:subject/>
  <dc:creator/>
  <cp:keywords/>
  <dc:description/>
  <cp:lastModifiedBy>Thomas Economon</cp:lastModifiedBy>
  <cp:revision>510</cp:revision>
  <dcterms:created xsi:type="dcterms:W3CDTF">2013-09-16T07:08:15Z</dcterms:created>
  <dcterms:modified xsi:type="dcterms:W3CDTF">2013-09-17T07:40:06Z</dcterms:modified>
  <cp:category/>
</cp:coreProperties>
</file>